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3" r:id="rId5"/>
    <p:sldId id="264" r:id="rId6"/>
    <p:sldId id="259" r:id="rId7"/>
    <p:sldId id="260" r:id="rId8"/>
    <p:sldId id="261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285728"/>
            <a:ext cx="74168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dirty="0" smtClean="0"/>
              <a:t>Муниципальное бюджетное дошкольное образовательное учреждение Аннинский детский сад </a:t>
            </a:r>
            <a:r>
              <a:rPr lang="ru-RU" altLang="ru-RU" sz="2000" dirty="0" err="1" smtClean="0"/>
              <a:t>общеразвивающего</a:t>
            </a:r>
            <a:r>
              <a:rPr lang="ru-RU" altLang="ru-RU" sz="2000" dirty="0" smtClean="0"/>
              <a:t> вида «Росток» </a:t>
            </a:r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r>
              <a:rPr lang="ru-RU" sz="2800" b="1" i="1" dirty="0" smtClean="0"/>
              <a:t>«Риторика для малышей . Развитие коммуникативно-речевых навыков у детей дошкольного возраста.»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4000504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/>
              <a:t>Подготовил : </a:t>
            </a:r>
          </a:p>
          <a:p>
            <a:pPr algn="r"/>
            <a:r>
              <a:rPr lang="ru-RU" sz="2000" i="1" dirty="0" smtClean="0"/>
              <a:t>учитель-логопед </a:t>
            </a:r>
          </a:p>
          <a:p>
            <a:pPr algn="r"/>
            <a:r>
              <a:rPr lang="ru-RU" sz="2000" i="1" dirty="0" smtClean="0"/>
              <a:t>Никитина Екатерина </a:t>
            </a:r>
            <a:r>
              <a:rPr lang="ru-RU" sz="2000" i="1" dirty="0"/>
              <a:t>И</a:t>
            </a:r>
            <a:r>
              <a:rPr lang="ru-RU" sz="2000" i="1" dirty="0" smtClean="0"/>
              <a:t>вановна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118252" y="63093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2017 г.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0550" y="2780928"/>
            <a:ext cx="3456384" cy="313733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>
            <a:clrChange>
              <a:clrFrom>
                <a:srgbClr val="989792"/>
              </a:clrFrom>
              <a:clrTo>
                <a:srgbClr val="9897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3900" y="5572140"/>
            <a:ext cx="785786" cy="1071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301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857232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/>
              <a:t>4 БЛОК</a:t>
            </a:r>
            <a:r>
              <a:rPr lang="ru-RU" sz="3200" dirty="0" smtClean="0"/>
              <a:t> – </a:t>
            </a:r>
            <a:r>
              <a:rPr lang="ru-RU" sz="2800" dirty="0" smtClean="0"/>
              <a:t>Культура слушания</a:t>
            </a:r>
          </a:p>
          <a:p>
            <a:pPr algn="ctr"/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1571612"/>
            <a:ext cx="53578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/>
              <a:t>Под культурой </a:t>
            </a:r>
            <a:r>
              <a:rPr lang="ru-RU" sz="2200" b="1" dirty="0" smtClean="0"/>
              <a:t>слушания предполагается</a:t>
            </a:r>
            <a:r>
              <a:rPr lang="ru-RU" sz="2200" i="1" dirty="0" smtClean="0"/>
              <a:t>:</a:t>
            </a:r>
          </a:p>
          <a:p>
            <a:pPr algn="r"/>
            <a:r>
              <a:rPr lang="ru-RU" sz="2200" dirty="0" smtClean="0"/>
              <a:t>- умение поддерживать беседу, выражать радостное  удовольствие, благодарность в ответ на заботу окружающих, внимание;</a:t>
            </a:r>
          </a:p>
          <a:p>
            <a:pPr algn="r"/>
            <a:r>
              <a:rPr lang="ru-RU" sz="2200" dirty="0" smtClean="0"/>
              <a:t>- замечать затруднения окружающих, выражать стремление помочь, не привлекать к себе  излишнего внимания, поддерживать беседу, уважение к взрослым, терпимость к детям;</a:t>
            </a:r>
          </a:p>
          <a:p>
            <a:pPr algn="r"/>
            <a:r>
              <a:rPr lang="ru-RU" sz="2200" dirty="0" smtClean="0"/>
              <a:t>- радоваться успехам товарищей;</a:t>
            </a:r>
          </a:p>
          <a:p>
            <a:pPr algn="r"/>
            <a:r>
              <a:rPr lang="ru-RU" sz="2200" dirty="0" smtClean="0"/>
              <a:t>- терпеливо выслушивать говорящего;</a:t>
            </a:r>
          </a:p>
          <a:p>
            <a:pPr algn="r"/>
            <a:r>
              <a:rPr lang="ru-RU" sz="2200" dirty="0" smtClean="0"/>
              <a:t>- справедливо разрешать возникающие споры и конфликты.</a:t>
            </a:r>
            <a:endParaRPr lang="ru-RU" sz="2200" dirty="0"/>
          </a:p>
        </p:txBody>
      </p:sp>
      <p:pic>
        <p:nvPicPr>
          <p:cNvPr id="4" name="Рисунок 3" descr="20171005_114842.jpg"/>
          <p:cNvPicPr>
            <a:picLocks noChangeAspect="1"/>
          </p:cNvPicPr>
          <p:nvPr/>
        </p:nvPicPr>
        <p:blipFill>
          <a:blip r:embed="rId2" cstate="print"/>
          <a:srcRect l="8333" r="11666"/>
          <a:stretch>
            <a:fillRect/>
          </a:stretch>
        </p:blipFill>
        <p:spPr>
          <a:xfrm>
            <a:off x="214282" y="1500174"/>
            <a:ext cx="3429024" cy="2411015"/>
          </a:xfrm>
          <a:prstGeom prst="rect">
            <a:avLst/>
          </a:prstGeom>
        </p:spPr>
      </p:pic>
      <p:pic>
        <p:nvPicPr>
          <p:cNvPr id="5" name="Рисунок 4" descr="IMG_6479.JPG"/>
          <p:cNvPicPr>
            <a:picLocks noChangeAspect="1"/>
          </p:cNvPicPr>
          <p:nvPr/>
        </p:nvPicPr>
        <p:blipFill>
          <a:blip r:embed="rId3" cstate="print"/>
          <a:srcRect l="16406" r="3906"/>
          <a:stretch>
            <a:fillRect/>
          </a:stretch>
        </p:blipFill>
        <p:spPr>
          <a:xfrm>
            <a:off x="428596" y="4000504"/>
            <a:ext cx="2857520" cy="26894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28612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Спасибо за внимание!!!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xmlns="" val="80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18" y="1412776"/>
            <a:ext cx="86555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«В пустых стенах ребёнок не заговорит»…- </a:t>
            </a:r>
            <a:endParaRPr lang="ru-RU" sz="3200" b="1" i="1" dirty="0" smtClean="0"/>
          </a:p>
          <a:p>
            <a:pPr algn="r"/>
            <a:r>
              <a:rPr lang="ru-RU" sz="2800" b="1" i="1" dirty="0" smtClean="0"/>
              <a:t>Елизавета Ивановна Тихеева</a:t>
            </a:r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3212976"/>
            <a:ext cx="444454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7154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400" b="1" i="1" dirty="0" smtClean="0"/>
              <a:t>Развитие коммуникативных навыков в дошкольном возрасте проходит через ряд этапов</a:t>
            </a:r>
            <a:r>
              <a:rPr lang="ru-RU" sz="2400" dirty="0" smtClean="0"/>
              <a:t> </a:t>
            </a:r>
          </a:p>
          <a:p>
            <a:pPr indent="457200" algn="ctr"/>
            <a:endParaRPr lang="ru-RU" sz="2400" dirty="0" smtClean="0"/>
          </a:p>
          <a:p>
            <a:pPr indent="457200"/>
            <a:r>
              <a:rPr lang="ru-RU" sz="2200" dirty="0" smtClean="0"/>
              <a:t>*На первом из них (2-4 года) сверстник является партнером по эмоционально-практическому взаимодействию. </a:t>
            </a:r>
          </a:p>
          <a:p>
            <a:pPr indent="457200"/>
            <a:r>
              <a:rPr lang="ru-RU" sz="2200" dirty="0" smtClean="0"/>
              <a:t>*На втором этапе (4-6 лет) возникает потребность в ситуативно-деловом сотрудничестве со сверстником. Содержанием общения становится совместная (главным образом, игровая) деятельность. </a:t>
            </a:r>
          </a:p>
          <a:p>
            <a:pPr indent="457200"/>
            <a:r>
              <a:rPr lang="ru-RU" sz="2200" dirty="0" smtClean="0"/>
              <a:t>*На третьем этапе (в 6-7 лет) общение со сверстником приобретает черты внеситуативности - содержание коммуникативного общения отвлекается от наглядной ситуации, начинают складываться устойчивые избирательные предпочтения между детьми.</a:t>
            </a:r>
          </a:p>
          <a:p>
            <a:pPr indent="457200">
              <a:buFont typeface="Arial" charset="0"/>
              <a:buChar char="•"/>
            </a:pPr>
            <a:endParaRPr lang="ru-RU" sz="2400" dirty="0" smtClean="0"/>
          </a:p>
          <a:p>
            <a:pPr algn="ctr"/>
            <a:r>
              <a:rPr lang="ru-RU" sz="2400" i="1" dirty="0" smtClean="0"/>
              <a:t>Формирование коммуникативно-речевых навыков  является приоритетным  направлением в работе с детьми дошкольного возраста.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13175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857364"/>
            <a:ext cx="7429552" cy="3011486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РИТОРИКА</a:t>
            </a:r>
            <a:r>
              <a:rPr lang="ru-RU" sz="2400" dirty="0" smtClean="0"/>
              <a:t> - наука о законах подготовки и произнесения публичной речи с целью оказания желаемого воздействия на аудиторию. 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85926"/>
            <a:ext cx="6929486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600" b="1" i="1" dirty="0" smtClean="0"/>
              <a:t>Общими целями  работы по риторике в детском саду являются:</a:t>
            </a:r>
          </a:p>
          <a:p>
            <a:pPr algn="ctr">
              <a:buNone/>
            </a:pPr>
            <a:endParaRPr lang="ru-RU" sz="2000" b="1" i="1" dirty="0" smtClean="0"/>
          </a:p>
          <a:p>
            <a:r>
              <a:rPr lang="ru-RU" sz="2000" dirty="0" smtClean="0"/>
              <a:t>развитие уникального человеческого дара - </a:t>
            </a:r>
            <a:r>
              <a:rPr lang="ru-RU" sz="2000" dirty="0" err="1" smtClean="0"/>
              <a:t>дара</a:t>
            </a:r>
            <a:r>
              <a:rPr lang="ru-RU" sz="2000" dirty="0" smtClean="0"/>
              <a:t> слова, совершенствование устной  речи, ее выразительности и связности;</a:t>
            </a:r>
          </a:p>
          <a:p>
            <a:r>
              <a:rPr lang="ru-RU" sz="2000" dirty="0" smtClean="0"/>
              <a:t>развитие критического восприятия речи, чувства коммуникативной уместности (целесообразности);</a:t>
            </a:r>
          </a:p>
          <a:p>
            <a:r>
              <a:rPr lang="ru-RU" sz="2000" dirty="0" smtClean="0"/>
              <a:t>расширение </a:t>
            </a:r>
            <a:r>
              <a:rPr lang="ru-RU" sz="2000" dirty="0" err="1" smtClean="0"/>
              <a:t>речеведческих</a:t>
            </a:r>
            <a:r>
              <a:rPr lang="ru-RU" sz="2000" dirty="0" smtClean="0"/>
              <a:t> понятий о том, для чего нужна речь, какие бывают виды общения, что такое успешное общение и т. д.</a:t>
            </a:r>
          </a:p>
          <a:p>
            <a:r>
              <a:rPr lang="ru-RU" sz="2000" dirty="0" smtClean="0"/>
              <a:t>развитие культуры речевого поведения, воспитание вежливости;</a:t>
            </a:r>
          </a:p>
          <a:p>
            <a:r>
              <a:rPr lang="ru-RU" sz="2000" dirty="0" smtClean="0"/>
              <a:t>развитие творческого воображения, литературных и коммуникативных способностей.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429000"/>
            <a:ext cx="2928958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5786" y="1857364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Содержание работы по развитию риторических умений можно распределить по четырем блокам</a:t>
            </a:r>
            <a:endParaRPr lang="ru-RU" sz="2800" b="1" i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394178">
            <a:off x="1539072" y="2787563"/>
            <a:ext cx="967836" cy="96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10146">
            <a:off x="6300640" y="2871623"/>
            <a:ext cx="868326" cy="86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91887">
            <a:off x="2860170" y="3503120"/>
            <a:ext cx="1396203" cy="139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197">
            <a:off x="4429124" y="5072074"/>
            <a:ext cx="3074216" cy="17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8194">
            <a:off x="1357290" y="5072075"/>
            <a:ext cx="3061469" cy="17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00438"/>
            <a:ext cx="2928958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57950" y="3929066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/>
              <a:t>2  БЛОК</a:t>
            </a:r>
            <a:r>
              <a:rPr lang="ru-RU" sz="2000" dirty="0" smtClean="0"/>
              <a:t> - Речевой этикет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4" y="5357826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/>
              <a:t>4 БЛОК</a:t>
            </a:r>
            <a:r>
              <a:rPr lang="ru-RU" sz="2000" dirty="0" smtClean="0"/>
              <a:t> - Культура слушания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85918" y="5214950"/>
            <a:ext cx="2430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/>
              <a:t>3  БЛОК</a:t>
            </a:r>
            <a:r>
              <a:rPr lang="ru-RU" sz="2000" dirty="0" smtClean="0"/>
              <a:t> - Вербальное и невербальное общение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3643314"/>
            <a:ext cx="242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/>
              <a:t>1 БЛОК</a:t>
            </a:r>
            <a:r>
              <a:rPr lang="ru-RU" sz="2000" dirty="0" smtClean="0"/>
              <a:t> - Нравственный аспект речевого поведения</a:t>
            </a:r>
            <a:endParaRPr lang="ru-RU" sz="2000" dirty="0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36614">
            <a:off x="4498463" y="3498339"/>
            <a:ext cx="1396203" cy="139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10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7171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/>
              <a:t>1 БЛОК</a:t>
            </a:r>
            <a:r>
              <a:rPr lang="ru-RU" sz="3200" dirty="0" smtClean="0"/>
              <a:t> - </a:t>
            </a:r>
            <a:r>
              <a:rPr lang="ru-RU" sz="2800" dirty="0" smtClean="0"/>
              <a:t>Нравственный аспект речевого поведения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928802"/>
            <a:ext cx="55721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/>
              <a:t>Под культурой слушания предполагается:</a:t>
            </a:r>
          </a:p>
          <a:p>
            <a:r>
              <a:rPr lang="ru-RU" sz="2200" dirty="0" smtClean="0"/>
              <a:t>- умение поддерживать беседу, выражать радостное  удовольствие, благодарность в ответ на заботу окружающих, внимание;</a:t>
            </a:r>
          </a:p>
          <a:p>
            <a:r>
              <a:rPr lang="ru-RU" sz="2200" dirty="0" smtClean="0"/>
              <a:t>- замечать затруднения окружающих, выражать стремление помочь, не привлекать к себе  излишнего внимания, поддерживать беседу, уважение к взрослым, терпимость к детям;</a:t>
            </a:r>
          </a:p>
          <a:p>
            <a:r>
              <a:rPr lang="ru-RU" sz="2200" dirty="0" smtClean="0"/>
              <a:t>- радоваться успехам товарищей;</a:t>
            </a:r>
          </a:p>
          <a:p>
            <a:r>
              <a:rPr lang="ru-RU" sz="2200" dirty="0" smtClean="0"/>
              <a:t>- терпеливо выслушивать говорящего;</a:t>
            </a:r>
          </a:p>
          <a:p>
            <a:r>
              <a:rPr lang="ru-RU" sz="2200" dirty="0" smtClean="0"/>
              <a:t>- справедливо разрешать возникающие споры и конфликты.</a:t>
            </a:r>
          </a:p>
        </p:txBody>
      </p:sp>
      <p:pic>
        <p:nvPicPr>
          <p:cNvPr id="1026" name="Picture 2" descr="C:\Users\User\Desktop\фото никитина\20170327_10544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15074" y="2214554"/>
            <a:ext cx="2504312" cy="4198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73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857232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/>
              <a:t>2 БЛОК</a:t>
            </a:r>
            <a:r>
              <a:rPr lang="ru-RU" sz="3200" dirty="0" smtClean="0"/>
              <a:t> - </a:t>
            </a:r>
            <a:r>
              <a:rPr lang="ru-RU" sz="2800" dirty="0" smtClean="0"/>
              <a:t>Речевой этикет</a:t>
            </a:r>
          </a:p>
          <a:p>
            <a:pPr algn="ctr"/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500066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sz="2400" i="1" dirty="0" smtClean="0"/>
          </a:p>
          <a:p>
            <a:r>
              <a:rPr lang="ru-RU" sz="2200" b="1" i="1" dirty="0" smtClean="0"/>
              <a:t>Этот блок включает в себя включает:</a:t>
            </a:r>
          </a:p>
          <a:p>
            <a:r>
              <a:rPr lang="ru-RU" sz="2200" dirty="0" smtClean="0"/>
              <a:t>- овладение набором устойчивых стереотипов в ситуациях (просьба, приглашение, разрешение, совет, отказ, приветствие, прощание, уточнение);</a:t>
            </a:r>
          </a:p>
          <a:p>
            <a:r>
              <a:rPr lang="ru-RU" sz="2200" dirty="0" smtClean="0"/>
              <a:t>- формирование в речи знаков доброжелательности;</a:t>
            </a:r>
          </a:p>
          <a:p>
            <a:r>
              <a:rPr lang="ru-RU" sz="2200" dirty="0" smtClean="0"/>
              <a:t>- формирование осознания тональности общения;</a:t>
            </a:r>
          </a:p>
          <a:p>
            <a:r>
              <a:rPr lang="ru-RU" sz="2200" dirty="0" smtClean="0"/>
              <a:t>- осознание и использование в речи эмоциональных характеристик в виде фразеологизмов.</a:t>
            </a:r>
            <a:endParaRPr lang="ru-RU" sz="2200" dirty="0"/>
          </a:p>
        </p:txBody>
      </p:sp>
      <p:pic>
        <p:nvPicPr>
          <p:cNvPr id="2050" name="Picture 2" descr="C:\Users\User\Desktop\фото никитина\20170324_133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98003">
            <a:off x="5757991" y="1313876"/>
            <a:ext cx="3218120" cy="2039628"/>
          </a:xfrm>
          <a:prstGeom prst="rect">
            <a:avLst/>
          </a:prstGeom>
          <a:noFill/>
        </p:spPr>
      </p:pic>
      <p:pic>
        <p:nvPicPr>
          <p:cNvPr id="2051" name="Picture 3" descr="C:\Users\User\Desktop\фото никитина\20170324_0927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919650">
            <a:off x="5572038" y="4148650"/>
            <a:ext cx="3135398" cy="1763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93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857232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/>
              <a:t>3 БЛОК</a:t>
            </a:r>
            <a:r>
              <a:rPr lang="ru-RU" sz="3200" dirty="0" smtClean="0"/>
              <a:t> – </a:t>
            </a:r>
            <a:r>
              <a:rPr lang="ru-RU" sz="2800" dirty="0" smtClean="0"/>
              <a:t>Вербальное и невербальное общение</a:t>
            </a:r>
          </a:p>
          <a:p>
            <a:pPr algn="ctr"/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00364" y="1643050"/>
            <a:ext cx="57150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/>
              <a:t>Обучение детей способам вербального и невербального общения включает в себя:</a:t>
            </a:r>
          </a:p>
          <a:p>
            <a:pPr algn="r"/>
            <a:r>
              <a:rPr lang="ru-RU" sz="2200" i="1" dirty="0" smtClean="0"/>
              <a:t>- </a:t>
            </a:r>
            <a:r>
              <a:rPr lang="ru-RU" sz="2200" dirty="0" smtClean="0"/>
              <a:t>осознание различных способов адекватного проявления различных эмоций;</a:t>
            </a:r>
          </a:p>
          <a:p>
            <a:pPr algn="r"/>
            <a:r>
              <a:rPr lang="ru-RU" sz="2200" i="1" dirty="0" smtClean="0"/>
              <a:t>-</a:t>
            </a:r>
            <a:r>
              <a:rPr lang="ru-RU" sz="2200" dirty="0" smtClean="0"/>
              <a:t> умение выражать свои эмоции, одновременное освоение адекватных способов привлечения внимания к себе;</a:t>
            </a:r>
          </a:p>
          <a:p>
            <a:pPr algn="r"/>
            <a:r>
              <a:rPr lang="ru-RU" sz="2200" i="1" dirty="0" smtClean="0"/>
              <a:t>-</a:t>
            </a:r>
            <a:r>
              <a:rPr lang="ru-RU" sz="2200" dirty="0" smtClean="0"/>
              <a:t> снижение импульсивных эмоциональных реакций.</a:t>
            </a:r>
          </a:p>
          <a:p>
            <a:pPr algn="ctr"/>
            <a:endParaRPr lang="ru-RU" sz="2200" dirty="0"/>
          </a:p>
        </p:txBody>
      </p:sp>
      <p:pic>
        <p:nvPicPr>
          <p:cNvPr id="5" name="Рисунок 4" descr="20170920_100543.jpg"/>
          <p:cNvPicPr>
            <a:picLocks noChangeAspect="1"/>
          </p:cNvPicPr>
          <p:nvPr/>
        </p:nvPicPr>
        <p:blipFill>
          <a:blip r:embed="rId2" cstate="print"/>
          <a:srcRect t="17708" b="6250"/>
          <a:stretch>
            <a:fillRect/>
          </a:stretch>
        </p:blipFill>
        <p:spPr>
          <a:xfrm>
            <a:off x="142844" y="1643050"/>
            <a:ext cx="2536521" cy="3429024"/>
          </a:xfrm>
          <a:prstGeom prst="rect">
            <a:avLst/>
          </a:prstGeom>
        </p:spPr>
      </p:pic>
      <p:pic>
        <p:nvPicPr>
          <p:cNvPr id="4" name="Рисунок 3" descr="20170920_095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4371088"/>
            <a:ext cx="4421176" cy="24869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540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РИТОРИКА - наука о законах подготовки и произнесения публичной речи с целью оказания желаемого воздействия на аудиторию.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55</cp:revision>
  <dcterms:created xsi:type="dcterms:W3CDTF">2017-03-23T09:40:37Z</dcterms:created>
  <dcterms:modified xsi:type="dcterms:W3CDTF">2017-10-10T13:21:58Z</dcterms:modified>
</cp:coreProperties>
</file>